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1522" autoAdjust="0"/>
  </p:normalViewPr>
  <p:slideViewPr>
    <p:cSldViewPr>
      <p:cViewPr>
        <p:scale>
          <a:sx n="60" d="100"/>
          <a:sy n="60" d="100"/>
        </p:scale>
        <p:origin x="-1454" y="-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9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FAC5-78C6-4297-829B-541CB206CC75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0ACA0-FF2A-48F4-89BE-18A1E4319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099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3D95-0642-4125-A8EA-86A81406950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1BA1F-40D3-41DC-BCAC-1156E3D9274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52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B126-BB1D-4FEB-85E0-9F54B49B2950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CF88-DCB3-4965-A812-023C2D7935AC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922-54C0-4370-A8C2-969C4F2B9AFA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3A22-71B8-4A2B-BD8C-9D8B4ECE6440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C0E8-29EF-479B-8848-E377E789A4DD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2E08-70A7-4B9C-B841-D70662D5F7EE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9CD8-9B39-4B58-902D-6CD846858002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1150-B110-4012-A78C-869DFD91F441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8C35-C73B-4328-91F5-C4112B29ACF3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E001-FBB0-4A88-A930-CD0B227F7527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C920-94CA-4D82-955E-35F9A57A6E82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2DF783-B4E7-47E5-A251-3987FB0E2E7A}" type="datetime1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12968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9073007" cy="8354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reflection blurRad="6350" endPos="0" dir="5400000" sy="-100000" algn="bl" rotWithShape="0"/>
                </a:effectLst>
              </a:rPr>
              <a:t>Особенности исчисления физическими лицам </a:t>
            </a:r>
            <a:r>
              <a:rPr lang="ru-RU" b="1" dirty="0" smtClean="0">
                <a:effectLst>
                  <a:reflection blurRad="6350" endPos="0" dir="5400000" sy="-100000" algn="bl" rotWithShape="0"/>
                </a:effectLst>
              </a:rPr>
              <a:t>имущественных                                        </a:t>
            </a:r>
            <a:r>
              <a:rPr lang="ru-RU" b="1" dirty="0">
                <a:effectLst>
                  <a:reflection blurRad="6350" endPos="0" dir="5400000" sy="-100000" algn="bl" rotWithShape="0"/>
                </a:effectLst>
              </a:rPr>
              <a:t>налогов в 2022 году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В 2022 году имущественные налоги исчисляются за </a:t>
            </a:r>
            <a:r>
              <a:rPr lang="ru-RU" sz="1400" dirty="0" smtClean="0"/>
              <a:t>2021 год.</a:t>
            </a:r>
            <a:endParaRPr lang="ru-RU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20072" y="126876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Срок уплаты имущественных налогов в 2022 году не позднее </a:t>
            </a:r>
            <a:r>
              <a:rPr lang="ru-RU" sz="1400" b="1" dirty="0" smtClean="0"/>
              <a:t>1 декабря 2022 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8788" y="1832123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С 2019 года для отдельных граждан (пенсионеров, инвалидов, многодетных граждан) установлен </a:t>
            </a:r>
            <a:r>
              <a:rPr lang="ru-RU" sz="1400" dirty="0" err="1" smtClean="0"/>
              <a:t>беззаявительный</a:t>
            </a:r>
            <a:r>
              <a:rPr lang="ru-RU" sz="1400" dirty="0" smtClean="0"/>
              <a:t> порядок предоставления налоговых </a:t>
            </a:r>
            <a:r>
              <a:rPr lang="ru-RU" sz="1400" dirty="0" smtClean="0"/>
              <a:t>льгот. 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</a:t>
            </a:r>
            <a:r>
              <a:rPr lang="ru-RU" sz="1400" dirty="0" err="1" smtClean="0"/>
              <a:t>Беззаявительный</a:t>
            </a:r>
            <a:r>
              <a:rPr lang="ru-RU" sz="1400" dirty="0" smtClean="0"/>
              <a:t> порядок – налоговый орган применяет льготы на основании сведений, полученных при информационном обмене с ПФР, </a:t>
            </a:r>
            <a:r>
              <a:rPr lang="ru-RU" sz="1400" dirty="0" err="1" smtClean="0"/>
              <a:t>Росреестром</a:t>
            </a:r>
            <a:r>
              <a:rPr lang="ru-RU" sz="1400" dirty="0" smtClean="0"/>
              <a:t>, региональными органами защиты населения.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84796" y="3095431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Если, предусмотренная льгота не учтена в налоговом уведомлении, необходимо обратиться с заявлением в налоговый орган по вашему выбору: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непосредственно в налоговый орган или направить по почте;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через </a:t>
            </a:r>
            <a:r>
              <a:rPr lang="ru-RU" sz="1400" dirty="0" smtClean="0"/>
              <a:t>«Личный кабинет налогоплательщика для физических лиц</a:t>
            </a:r>
            <a:r>
              <a:rPr lang="ru-RU" sz="1400" dirty="0" smtClean="0"/>
              <a:t>»;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через МФЦ «Мои документы</a:t>
            </a:r>
            <a:r>
              <a:rPr lang="ru-RU" sz="1400" dirty="0" smtClean="0"/>
              <a:t>».</a:t>
            </a:r>
            <a:endParaRPr lang="ru-RU" sz="1400" dirty="0" smtClean="0"/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</a:t>
            </a:r>
            <a:r>
              <a:rPr lang="ru-RU" sz="1400" dirty="0" smtClean="0"/>
              <a:t>Получить </a:t>
            </a:r>
            <a:r>
              <a:rPr lang="ru-RU" sz="1400" dirty="0" smtClean="0"/>
              <a:t>консультацию по возникшим вопросам, бланк заявления о предоставлении налоговой льготы по транспортному налогу, земельному налогу, налогу на имущество физических лиц 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в МИФНС России № 14 по Воронежской области (874391)  2-85-36;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в администрации Вашего  </a:t>
            </a:r>
            <a:r>
              <a:rPr lang="ru-RU" sz="1400" dirty="0" smtClean="0"/>
              <a:t>поселения Павловского муниципального </a:t>
            </a:r>
            <a:r>
              <a:rPr lang="ru-RU" sz="1400" dirty="0" smtClean="0"/>
              <a:t>района.</a:t>
            </a:r>
            <a:endParaRPr lang="ru-RU" sz="1400" dirty="0" smtClean="0"/>
          </a:p>
          <a:p>
            <a:pPr marL="285750" indent="-285750" algn="just">
              <a:buFontTx/>
              <a:buChar char="-"/>
            </a:pPr>
            <a:endParaRPr lang="ru-RU" sz="1400" dirty="0"/>
          </a:p>
          <a:p>
            <a:pPr algn="just"/>
            <a:r>
              <a:rPr lang="ru-RU" sz="1400" dirty="0" smtClean="0"/>
              <a:t>    Полная </a:t>
            </a:r>
            <a:r>
              <a:rPr lang="ru-RU" sz="1400" dirty="0" smtClean="0"/>
              <a:t>информация об установлении налоговых льгот (по всем видам налогов) </a:t>
            </a:r>
            <a:r>
              <a:rPr lang="ru-RU" sz="1400" dirty="0" smtClean="0"/>
              <a:t>размещена </a:t>
            </a:r>
            <a:r>
              <a:rPr lang="ru-RU" sz="1400" dirty="0" smtClean="0"/>
              <a:t>в интернет – сервисе </a:t>
            </a:r>
            <a:r>
              <a:rPr lang="en-US" sz="1400" dirty="0"/>
              <a:t> </a:t>
            </a:r>
            <a:r>
              <a:rPr lang="en-US" sz="1400" dirty="0" smtClean="0"/>
              <a:t>www</a:t>
            </a:r>
            <a:r>
              <a:rPr lang="ru-RU" sz="1400" dirty="0"/>
              <a:t>.</a:t>
            </a:r>
            <a:r>
              <a:rPr lang="en-US" sz="1400" dirty="0" err="1" smtClean="0"/>
              <a:t>nalog</a:t>
            </a:r>
            <a:r>
              <a:rPr lang="ru-RU" sz="1400" dirty="0" smtClean="0"/>
              <a:t>.</a:t>
            </a:r>
            <a:r>
              <a:rPr lang="en-US" sz="1400" dirty="0" err="1" smtClean="0"/>
              <a:t>ru</a:t>
            </a:r>
            <a:r>
              <a:rPr lang="en-US" sz="1400" dirty="0" smtClean="0"/>
              <a:t> </a:t>
            </a:r>
            <a:r>
              <a:rPr lang="ru-RU" sz="1400" dirty="0" smtClean="0"/>
              <a:t>«Справочная информация о ставках и льготах по имущественным налогам »</a:t>
            </a:r>
            <a:endParaRPr lang="ru-RU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6" y="5505722"/>
            <a:ext cx="659904" cy="65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40" y="3148988"/>
            <a:ext cx="659904" cy="65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0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16823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  <a:t>Льготы</a:t>
            </a:r>
            <a:r>
              <a:rPr lang="ru-RU" sz="2000" dirty="0" smtClean="0"/>
              <a:t> </a:t>
            </a:r>
            <a: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  <a:t>по</a:t>
            </a:r>
            <a:r>
              <a:rPr lang="ru-RU" sz="2000" dirty="0" smtClean="0"/>
              <a:t> </a:t>
            </a:r>
            <a: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  <a:t>имущественным</a:t>
            </a:r>
            <a:r>
              <a:rPr lang="ru-RU" sz="2000" dirty="0" smtClean="0"/>
              <a:t> </a:t>
            </a:r>
            <a: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  <a:t>налогам</a:t>
            </a:r>
            <a:r>
              <a:rPr lang="ru-RU" sz="2000" dirty="0" smtClean="0"/>
              <a:t> </a:t>
            </a:r>
            <a:r>
              <a:rPr lang="ru-RU" sz="2000" dirty="0" smtClean="0">
                <a:effectLst>
                  <a:reflection blurRad="6350" endPos="0" dir="5400000" sy="-100000" algn="bl" rotWithShape="0"/>
                </a:effectLst>
              </a:rPr>
              <a:t>для граждан</a:t>
            </a:r>
            <a:endParaRPr lang="ru-RU" sz="20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952928"/>
            <a:ext cx="4248472" cy="3347284"/>
          </a:xfrm>
        </p:spPr>
        <p:txBody>
          <a:bodyPr>
            <a:normAutofit lnSpcReduction="10000"/>
          </a:bodyPr>
          <a:lstStyle/>
          <a:p>
            <a:pPr indent="363538" algn="ctr"/>
            <a:r>
              <a:rPr lang="ru-RU" sz="1200" b="1" dirty="0" smtClean="0">
                <a:solidFill>
                  <a:schemeClr val="tx1"/>
                </a:solidFill>
              </a:rPr>
              <a:t>Транспортный налог</a:t>
            </a:r>
          </a:p>
          <a:p>
            <a:pPr indent="363538" algn="ctr"/>
            <a:endParaRPr lang="ru-RU" sz="1200" b="1" dirty="0" smtClean="0"/>
          </a:p>
          <a:p>
            <a:pPr indent="363538" algn="just"/>
            <a:r>
              <a:rPr lang="ru-RU" sz="1200" dirty="0" smtClean="0">
                <a:solidFill>
                  <a:schemeClr val="tx1"/>
                </a:solidFill>
              </a:rPr>
              <a:t>Право на льготу на одно транспортное средство имеют: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    1. </a:t>
            </a:r>
            <a:r>
              <a:rPr lang="ru-RU" sz="1200" dirty="0" smtClean="0">
                <a:solidFill>
                  <a:schemeClr val="tx1"/>
                </a:solidFill>
              </a:rPr>
              <a:t>Г</a:t>
            </a:r>
            <a:r>
              <a:rPr lang="ru-RU" sz="1200" dirty="0" smtClean="0">
                <a:solidFill>
                  <a:schemeClr val="tx1"/>
                </a:solidFill>
              </a:rPr>
              <a:t>ерои СССР, </a:t>
            </a:r>
            <a:r>
              <a:rPr lang="ru-RU" sz="1200" dirty="0">
                <a:solidFill>
                  <a:schemeClr val="tx1"/>
                </a:solidFill>
              </a:rPr>
              <a:t>Герои Социалистического Труда, Герои </a:t>
            </a:r>
            <a:r>
              <a:rPr lang="ru-RU" sz="1200" dirty="0" smtClean="0">
                <a:solidFill>
                  <a:schemeClr val="tx1"/>
                </a:solidFill>
              </a:rPr>
              <a:t>РФ, </a:t>
            </a:r>
            <a:r>
              <a:rPr lang="ru-RU" sz="1200" dirty="0">
                <a:solidFill>
                  <a:schemeClr val="tx1"/>
                </a:solidFill>
              </a:rPr>
              <a:t>граждане, награжденные орденом Славы трех степеней 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  2. </a:t>
            </a:r>
            <a:r>
              <a:rPr lang="ru-RU" sz="1200" dirty="0" smtClean="0">
                <a:solidFill>
                  <a:schemeClr val="tx1"/>
                </a:solidFill>
              </a:rPr>
              <a:t>Участники ВОВ, ветераны боевых действий, </a:t>
            </a:r>
            <a:r>
              <a:rPr lang="ru-RU" sz="1200" dirty="0" smtClean="0">
                <a:solidFill>
                  <a:schemeClr val="tx1"/>
                </a:solidFill>
              </a:rPr>
              <a:t>граждане</a:t>
            </a:r>
            <a:r>
              <a:rPr lang="ru-RU" sz="1200" dirty="0">
                <a:solidFill>
                  <a:schemeClr val="tx1"/>
                </a:solidFill>
              </a:rPr>
              <a:t>, подвергшиеся воздействию радиации вследствие катастрофы на Чернобыльской АЭС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   3. владельцы легковых автомобилям специально оборудованные для использования инвалидами до 100 </a:t>
            </a:r>
            <a:r>
              <a:rPr lang="ru-RU" sz="1200" dirty="0" err="1" smtClean="0">
                <a:solidFill>
                  <a:schemeClr val="tx1"/>
                </a:solidFill>
              </a:rPr>
              <a:t>л.с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   4. Один </a:t>
            </a:r>
            <a:r>
              <a:rPr lang="ru-RU" sz="1200" dirty="0">
                <a:solidFill>
                  <a:schemeClr val="tx1"/>
                </a:solidFill>
              </a:rPr>
              <a:t>из родителей (законных представителей) в семье, воспитывающей пять и более несовершеннолетних </a:t>
            </a:r>
            <a:r>
              <a:rPr lang="ru-RU" sz="1200" dirty="0" smtClean="0">
                <a:solidFill>
                  <a:schemeClr val="tx1"/>
                </a:solidFill>
              </a:rPr>
              <a:t>детей.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   5. Автомобили, </a:t>
            </a:r>
            <a:r>
              <a:rPr lang="ru-RU" sz="1200" dirty="0" smtClean="0">
                <a:solidFill>
                  <a:schemeClr val="tx1"/>
                </a:solidFill>
              </a:rPr>
              <a:t>мотоциклы </a:t>
            </a:r>
            <a:r>
              <a:rPr lang="ru-RU" sz="1200" dirty="0">
                <a:solidFill>
                  <a:schemeClr val="tx1"/>
                </a:solidFill>
              </a:rPr>
              <a:t>и мотороллеры отечественного производства, с года выпуска которых прошло 25 и более </a:t>
            </a:r>
            <a:r>
              <a:rPr lang="ru-RU" sz="1200" dirty="0" smtClean="0">
                <a:solidFill>
                  <a:schemeClr val="tx1"/>
                </a:solidFill>
              </a:rPr>
              <a:t>лет.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   6. Прочие в соответствии со ст. 358, 361.1 НК и законом Воронежской области от 11.06.2003 №  28-ОЗ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172201"/>
            <a:ext cx="9144000" cy="42515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88024" y="980728"/>
            <a:ext cx="3926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Земельный</a:t>
            </a:r>
            <a:r>
              <a:rPr lang="ru-RU" sz="1200" dirty="0" smtClean="0"/>
              <a:t> </a:t>
            </a:r>
            <a:r>
              <a:rPr lang="ru-RU" sz="1200" b="1" dirty="0" smtClean="0"/>
              <a:t>налог</a:t>
            </a:r>
          </a:p>
          <a:p>
            <a:pPr algn="ctr"/>
            <a:endParaRPr lang="ru-RU" sz="1200" b="1" dirty="0" smtClean="0"/>
          </a:p>
          <a:p>
            <a:pPr algn="just"/>
            <a:r>
              <a:rPr lang="ru-RU" sz="1200" dirty="0" smtClean="0"/>
              <a:t>      Не облагается 600 кв. м. по одному земельному участку, которым владеют:</a:t>
            </a:r>
          </a:p>
          <a:p>
            <a:endParaRPr lang="ru-RU" sz="1200" dirty="0" smtClean="0"/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1 Герои </a:t>
            </a:r>
            <a:r>
              <a:rPr lang="ru-RU" sz="1200" dirty="0"/>
              <a:t>СССР, Герои РФ, Чернобыльцы и приравненные к ним категории граждан;</a:t>
            </a:r>
          </a:p>
          <a:p>
            <a:pPr algn="just"/>
            <a:r>
              <a:rPr lang="ru-RU" sz="1200" dirty="0"/>
              <a:t>    2. Участники </a:t>
            </a:r>
            <a:r>
              <a:rPr lang="ru-RU" sz="1200" dirty="0" smtClean="0"/>
              <a:t>ВОВ , ветераны и инвалиды боевых действий.</a:t>
            </a:r>
            <a:endParaRPr lang="ru-RU" sz="1200" dirty="0"/>
          </a:p>
          <a:p>
            <a:pPr algn="just"/>
            <a:r>
              <a:rPr lang="ru-RU" sz="1200" dirty="0"/>
              <a:t>   3. Инвалиды 1 и 2 </a:t>
            </a:r>
            <a:r>
              <a:rPr lang="ru-RU" sz="1200" dirty="0" smtClean="0"/>
              <a:t>группы, инвалиды с детства, дети - инвалиды.</a:t>
            </a:r>
          </a:p>
          <a:p>
            <a:pPr algn="just"/>
            <a:r>
              <a:rPr lang="ru-RU" sz="1200" dirty="0" smtClean="0"/>
              <a:t>   4</a:t>
            </a:r>
            <a:r>
              <a:rPr lang="ru-RU" sz="1200" dirty="0" smtClean="0"/>
              <a:t>. Пенсионеры, лица </a:t>
            </a:r>
            <a:r>
              <a:rPr lang="ru-RU" sz="1200" dirty="0" err="1" smtClean="0"/>
              <a:t>предпенсионного</a:t>
            </a:r>
            <a:r>
              <a:rPr lang="ru-RU" sz="1200" dirty="0" smtClean="0"/>
              <a:t> возраста (55 и 60 для женщин и мужчин соответственно), граждане, имеющие 3-х и более детей.</a:t>
            </a:r>
            <a:endParaRPr lang="ru-RU" sz="1200" dirty="0"/>
          </a:p>
          <a:p>
            <a:r>
              <a:rPr lang="ru-RU" sz="1200" dirty="0" smtClean="0"/>
              <a:t>   5</a:t>
            </a:r>
            <a:r>
              <a:rPr lang="ru-RU" sz="1200" dirty="0" smtClean="0"/>
              <a:t>. Прочие в соответствии со ст. </a:t>
            </a:r>
            <a:r>
              <a:rPr lang="ru-RU" sz="1200" dirty="0" smtClean="0"/>
              <a:t>391, 395 НК , а также нормативными правовыми актами представительного органа поселения Павловского муниципального района </a:t>
            </a:r>
          </a:p>
          <a:p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502364" y="4115546"/>
            <a:ext cx="786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Налог</a:t>
            </a:r>
            <a:r>
              <a:rPr lang="ru-RU" b="1" dirty="0" smtClean="0"/>
              <a:t> </a:t>
            </a:r>
            <a:r>
              <a:rPr lang="ru-RU" sz="1200" b="1" dirty="0" smtClean="0"/>
              <a:t>на</a:t>
            </a:r>
            <a:r>
              <a:rPr lang="ru-RU" b="1" dirty="0" smtClean="0"/>
              <a:t> </a:t>
            </a:r>
            <a:r>
              <a:rPr lang="ru-RU" sz="1200" b="1" dirty="0" smtClean="0"/>
              <a:t>имущество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853" y="814264"/>
            <a:ext cx="1054668" cy="52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768" y="766992"/>
            <a:ext cx="996720" cy="66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93774" y="4581128"/>
            <a:ext cx="177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     Не облагаются по 7 кв. м. по жилому дому и 5 </a:t>
            </a:r>
            <a:r>
              <a:rPr lang="ru-RU" sz="1200" dirty="0" err="1" smtClean="0"/>
              <a:t>кв.м</a:t>
            </a:r>
            <a:r>
              <a:rPr lang="ru-RU" sz="1200" dirty="0" smtClean="0"/>
              <a:t>. по квартире, принадлежащим </a:t>
            </a:r>
            <a:r>
              <a:rPr lang="ru-RU" sz="1200" dirty="0" smtClean="0"/>
              <a:t>гражданам, имеющим </a:t>
            </a:r>
            <a:r>
              <a:rPr lang="ru-RU" sz="1200" dirty="0" smtClean="0"/>
              <a:t>3-х и более детей, а расчете на каждого ребенка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581128"/>
            <a:ext cx="47525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          Не облагаются по 1 объекту квартира, часть квартиры, комната, жилой дом, часть жилого дома, гараж, </a:t>
            </a:r>
            <a:r>
              <a:rPr lang="ru-RU" sz="1200" dirty="0" err="1" smtClean="0"/>
              <a:t>машино</a:t>
            </a:r>
            <a:r>
              <a:rPr lang="ru-RU" sz="1200" dirty="0" smtClean="0"/>
              <a:t> – место, которым владеют: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1. </a:t>
            </a:r>
            <a:r>
              <a:rPr lang="ru-RU" sz="1200" dirty="0"/>
              <a:t>Герои СССР, Герои РФ, Чернобыльцы и приравненные к ним категории граждан;</a:t>
            </a:r>
          </a:p>
          <a:p>
            <a:pPr algn="just"/>
            <a:r>
              <a:rPr lang="ru-RU" sz="1200" dirty="0"/>
              <a:t>    2. Участники ВОВ , ветераны и инвалиды боевых действий.</a:t>
            </a:r>
          </a:p>
          <a:p>
            <a:pPr algn="just"/>
            <a:r>
              <a:rPr lang="ru-RU" sz="1200" dirty="0"/>
              <a:t>   </a:t>
            </a:r>
            <a:r>
              <a:rPr lang="ru-RU" sz="1200" dirty="0" smtClean="0"/>
              <a:t> 3</a:t>
            </a:r>
            <a:r>
              <a:rPr lang="ru-RU" sz="1200" dirty="0"/>
              <a:t>. Инвалиды 1 и 2 группы, инвалиды с детства, дети - инвалиды.</a:t>
            </a:r>
          </a:p>
          <a:p>
            <a:pPr algn="just"/>
            <a:r>
              <a:rPr lang="ru-RU" sz="1200" dirty="0" smtClean="0"/>
              <a:t>    4</a:t>
            </a:r>
            <a:r>
              <a:rPr lang="ru-RU" sz="1200" dirty="0"/>
              <a:t>. Пенсионеры, лица </a:t>
            </a:r>
            <a:r>
              <a:rPr lang="ru-RU" sz="1200" dirty="0" err="1"/>
              <a:t>предпенсионного</a:t>
            </a:r>
            <a:r>
              <a:rPr lang="ru-RU" sz="1200" dirty="0"/>
              <a:t> возраста (55 и 60 для женщин и мужчин </a:t>
            </a:r>
            <a:r>
              <a:rPr lang="ru-RU" sz="1200" dirty="0" smtClean="0"/>
              <a:t>соответственно.</a:t>
            </a:r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21357" y="458112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Прочие в соответствии со ст. </a:t>
            </a:r>
            <a:r>
              <a:rPr lang="ru-RU" sz="1200" dirty="0" smtClean="0"/>
              <a:t>403, 407 </a:t>
            </a:r>
            <a:r>
              <a:rPr lang="ru-RU" sz="1200" dirty="0" smtClean="0"/>
              <a:t>НК РФ</a:t>
            </a:r>
            <a:endParaRPr lang="ru-RU" sz="1200" dirty="0"/>
          </a:p>
          <a:p>
            <a:endParaRPr lang="ru-RU" dirty="0"/>
          </a:p>
        </p:txBody>
      </p:sp>
      <p:pic>
        <p:nvPicPr>
          <p:cNvPr id="1030" name="Picture 6" descr="В Краснодарском крае многодетные семьи получили более 860 земельных участко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86" y="5543474"/>
            <a:ext cx="152647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3958</TotalTime>
  <Words>598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  </vt:lpstr>
      <vt:lpstr>Льготы по имущественным налогам для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на 2020 год</dc:title>
  <dc:creator>plan2</dc:creator>
  <cp:lastModifiedBy>user</cp:lastModifiedBy>
  <cp:revision>266</cp:revision>
  <cp:lastPrinted>2022-02-21T14:57:18Z</cp:lastPrinted>
  <dcterms:created xsi:type="dcterms:W3CDTF">2019-11-14T08:30:44Z</dcterms:created>
  <dcterms:modified xsi:type="dcterms:W3CDTF">2022-02-21T14:57:52Z</dcterms:modified>
</cp:coreProperties>
</file>